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65" r:id="rId2"/>
    <p:sldId id="256" r:id="rId3"/>
    <p:sldId id="257" r:id="rId4"/>
    <p:sldId id="266" r:id="rId5"/>
    <p:sldId id="267" r:id="rId6"/>
    <p:sldId id="258" r:id="rId7"/>
    <p:sldId id="268" r:id="rId8"/>
    <p:sldId id="269" r:id="rId9"/>
    <p:sldId id="270" r:id="rId10"/>
    <p:sldId id="261" r:id="rId11"/>
    <p:sldId id="271" r:id="rId12"/>
    <p:sldId id="262" r:id="rId13"/>
    <p:sldId id="260" r:id="rId14"/>
    <p:sldId id="25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1" autoAdjust="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1B825-37DD-435E-8A47-980767F252B1}" type="datetimeFigureOut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0962C-D31B-4A50-8870-C1F047FD2B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Nowadays the Faculty of Engineering numbers 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 permanent employees in scientific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teaching,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teaching and associate vocations, 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 junior researchers, 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46 associate lecturers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assistants, and 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 administrative employees and technical personnel. 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Faculty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scientists carried out a lot of scientific research projects financed by the state, as well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development projects for the needs of the economy. Some of the scientists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 town, national and international awards for their work.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only higher education institution for the education of graduate engineers,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engineers, masters and doctors of engineering sciences in the area of three Northern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Adriatic Counties of Croatia (Primorsko-Goranska, Istarska and Ličko-Senjska)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figures testify to this fact: 2191 graduate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engineers of Mechanical Engineering, 284 graduate naval architects, 117 graduate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engineers of Electrical Engineering, 673 mechanical engineers, 94 naval engineers, 653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electrical engineers, 92 Masters of Science and 76 Doctors of Science in the field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62C-D31B-4A50-8870-C1F047FD2B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initiative for launching the university undergraduate study of Computer Science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Faculty of Engineering, University in Rijeka has been taken in order to satisfy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for such profile of professionals especially in the region of 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Primorsko-Goranska,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Istarska and 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Ličko-Senjska Counties. 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three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north-Adriatic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counties predominantly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gravitating toward the University of Rijeka are estimated to have some ten thousands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economy and other subjects. They are all faced with the clear necessity of employing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computer-trained personnel, which is especially evident in some three hundreds of great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average sized companies and social subjects, having an indispensable need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application, maintenance and information system development. According to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indicators, the number of information and computer educated personnel in the region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three counties goes beyond 1000.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62C-D31B-4A50-8870-C1F047FD2B7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62C-D31B-4A50-8870-C1F047FD2B7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As I have already mentioned the main motivation for the new study</a:t>
            </a:r>
            <a:r>
              <a:rPr lang="hr-HR" baseline="0" dirty="0" smtClean="0"/>
              <a:t> in CS was need for proffesionals in that area. So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62C-D31B-4A50-8870-C1F047FD2B7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0BB42B-975D-40E1-BD7B-4BB2A9F4847C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435C8-306C-422A-A382-AADD76CEEA92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8B04F6-5A41-4ED5-A18E-F0BBB05FFC03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22080-BA40-45C7-80D6-C2DC7D8127DC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22E413-9EB8-4F96-AAAD-71182526F52E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E8523F-AFBC-4480-8934-2C946BE46A75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0C598-D981-41D6-B638-D62640E0BEBB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0659E-EEAD-43C8-AEC7-CAE9FE64CEB4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4478D0-96A9-4310-A641-8B90919AAEE3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C3037-DD74-46CF-A4F4-5FF1C99118E3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7735C5-EDCC-4550-B5E5-D2D82416B5EF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0BCAC6-914E-456C-8BA0-1C89E30658CD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26D6D0-FB6A-46E5-8BF3-F9D9C97F4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plab.riteh.uniri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9/TSE.2012.46" TargetMode="External"/><Relationship Id="rId2" Type="http://schemas.openxmlformats.org/officeDocument/2006/relationships/hyperlink" Target="http://ieeexplore.ieee.org/xpl/articleDetails.jsp?tp=&amp;arnumber=6235962&amp;contentType=Early+Access+Articles&amp;queryText=Grba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iplab.riteh.uniri.hr/wp-content/uploads/2012/06/Multivariate-Logistic-Regression-Prediction-of-Fault-Proneness-in-Software-Modules.pdf" TargetMode="External"/><Relationship Id="rId4" Type="http://schemas.openxmlformats.org/officeDocument/2006/relationships/hyperlink" Target="http://ieeexplore.ieee.org/xpl/articleDetails.jsp?arnumber=623203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plab.riteh.uniri.hr/?attachment_id=8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plab.riteh.uniri.h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638800" y="5181600"/>
            <a:ext cx="2819400" cy="1101248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Tihana Galinac Grbac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Goran Mauša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CD2C-D31B-4112-A10D-8BA58732EC7F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Assist. Prof. Tihana Galinac Grbac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429000" y="1018032"/>
            <a:ext cx="5105400" cy="2868168"/>
          </a:xfrm>
        </p:spPr>
        <p:txBody>
          <a:bodyPr/>
          <a:lstStyle/>
          <a:p>
            <a:r>
              <a:rPr lang="hr-HR" dirty="0" smtClean="0"/>
              <a:t>Towards the knowledge-based society @ </a:t>
            </a:r>
            <a:r>
              <a:rPr lang="hr-HR" dirty="0" smtClean="0">
                <a:hlinkClick r:id="rId2"/>
              </a:rPr>
              <a:t>SEIp Lab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Research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676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Behavior of complex systems</a:t>
            </a:r>
          </a:p>
          <a:p>
            <a:r>
              <a:rPr lang="en-US" dirty="0" smtClean="0"/>
              <a:t>Reliability and evolvability</a:t>
            </a:r>
          </a:p>
          <a:p>
            <a:r>
              <a:rPr lang="en-US" dirty="0" smtClean="0"/>
              <a:t>Search based software engineering</a:t>
            </a:r>
          </a:p>
          <a:p>
            <a:r>
              <a:rPr lang="en-US" dirty="0" smtClean="0"/>
              <a:t>Verification of complex systems</a:t>
            </a:r>
          </a:p>
          <a:p>
            <a:r>
              <a:rPr lang="en-US" dirty="0" smtClean="0"/>
              <a:t>Software Process Improvements</a:t>
            </a:r>
          </a:p>
          <a:p>
            <a:r>
              <a:rPr lang="en-US" dirty="0" smtClean="0"/>
              <a:t>Software Engineering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B6E8-679A-4B47-BA16-1EC6ED00C891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Our selected publications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400" dirty="0" smtClean="0"/>
              <a:t>Galinac Grbac, T., Runeson, P., Huljenić, D.,</a:t>
            </a:r>
            <a:r>
              <a:rPr lang="hr-HR" sz="1400" b="1" dirty="0" smtClean="0"/>
              <a:t> </a:t>
            </a:r>
            <a:r>
              <a:rPr lang="hr-HR" sz="1400" b="1" dirty="0" smtClean="0">
                <a:hlinkClick r:id="rId2"/>
              </a:rPr>
              <a:t>A Second Replicated Quantitative Analysis of Fault Distributions in Complex Software Systems</a:t>
            </a:r>
            <a:r>
              <a:rPr lang="hr-HR" sz="1400" dirty="0" smtClean="0"/>
              <a:t>, IEEE Transactions on Software Engineering,  </a:t>
            </a:r>
            <a:r>
              <a:rPr lang="hr-HR" sz="1400" dirty="0" smtClean="0">
                <a:hlinkClick r:id="rId3"/>
              </a:rPr>
              <a:t>10.1109/TSE.2012.46</a:t>
            </a:r>
            <a:endParaRPr lang="hr-HR" sz="1400" dirty="0" smtClean="0"/>
          </a:p>
          <a:p>
            <a:r>
              <a:rPr lang="hr-HR" sz="1400" dirty="0" smtClean="0"/>
              <a:t>Galinac Grbac, Tihana, Car, Željka, Huljenić, Darko, </a:t>
            </a:r>
            <a:r>
              <a:rPr lang="hr-HR" sz="1400" b="1" dirty="0" smtClean="0">
                <a:hlinkClick r:id="rId4"/>
              </a:rPr>
              <a:t>Quantifying Value of Adding Inspection Effort Early in the Development Process: a Case Study</a:t>
            </a:r>
            <a:r>
              <a:rPr lang="hr-HR" sz="1400" dirty="0" smtClean="0"/>
              <a:t>, IET Software, 3 (2012), 6, pp. 249-259.</a:t>
            </a:r>
          </a:p>
          <a:p>
            <a:r>
              <a:rPr lang="hr-HR" sz="1400" dirty="0" smtClean="0"/>
              <a:t>Mauša G., Galinac Grbac T., Dalbelo Bašić B., </a:t>
            </a:r>
            <a:r>
              <a:rPr lang="hr-HR" sz="1400" b="1" dirty="0" smtClean="0">
                <a:hlinkClick r:id="rId5"/>
              </a:rPr>
              <a:t>Multivariate Logistic Regression Prediction of Fault-proneness in Software Modules</a:t>
            </a:r>
            <a:r>
              <a:rPr lang="hr-HR" sz="1400" dirty="0" smtClean="0"/>
              <a:t>, Proceedings of the International Conference on Telecommunications and Information of MIPRO 2012, pp. 813-818</a:t>
            </a:r>
          </a:p>
          <a:p>
            <a:r>
              <a:rPr lang="hr-HR" sz="1400" dirty="0" smtClean="0"/>
              <a:t>Galinac Grbac T., Huljenić, D., </a:t>
            </a:r>
            <a:r>
              <a:rPr lang="hr-HR" sz="1400" b="1" dirty="0" smtClean="0"/>
              <a:t>Defect Detection Effectiveness and Product Quality in Global Software Development</a:t>
            </a:r>
            <a:r>
              <a:rPr lang="hr-HR" sz="1400" dirty="0" smtClean="0"/>
              <a:t>, Lecture Notes in Computer Science, Vol. 6759, 2011, pp. 113-127</a:t>
            </a:r>
          </a:p>
          <a:p>
            <a:r>
              <a:rPr lang="hr-HR" sz="1400" dirty="0" smtClean="0"/>
              <a:t>Galinac, T., </a:t>
            </a:r>
            <a:r>
              <a:rPr lang="hr-HR" sz="1400" b="1" dirty="0" smtClean="0"/>
              <a:t>Empirical Evaluation of Selected Best Practices in Implementation of Software Process Improvement</a:t>
            </a:r>
            <a:r>
              <a:rPr lang="hr-HR" sz="1400" dirty="0" smtClean="0"/>
              <a:t>, Information and Software Technology, Vol.</a:t>
            </a:r>
            <a:r>
              <a:rPr lang="hr-HR" sz="1400" b="1" dirty="0" smtClean="0"/>
              <a:t> </a:t>
            </a:r>
            <a:r>
              <a:rPr lang="hr-HR" sz="1400" dirty="0" smtClean="0"/>
              <a:t>51, No. 9, 2009, pp. 1351</a:t>
            </a:r>
            <a:r>
              <a:rPr lang="hr-HR" sz="1400" b="1" dirty="0" smtClean="0"/>
              <a:t>-</a:t>
            </a:r>
            <a:r>
              <a:rPr lang="hr-HR" sz="1400" dirty="0" smtClean="0"/>
              <a:t>1364</a:t>
            </a:r>
          </a:p>
          <a:p>
            <a:r>
              <a:rPr lang="hr-HR" sz="1400" dirty="0" smtClean="0"/>
              <a:t>Galinac, T., Car, Ž., </a:t>
            </a:r>
            <a:r>
              <a:rPr lang="hr-HR" sz="1400" b="1" dirty="0" smtClean="0"/>
              <a:t>Software Verification Process Improvement Proposal Using Six Sigma, Lecture Notes in Computer Science</a:t>
            </a:r>
            <a:r>
              <a:rPr lang="hr-HR" sz="1400" dirty="0" smtClean="0"/>
              <a:t>, Vol. 4589, 2007, pp. 51-64</a:t>
            </a:r>
            <a:endParaRPr lang="hr-HR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080-BA40-45C7-80D6-C2DC7D8127DC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Student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Software development for telecommunication services</a:t>
            </a:r>
          </a:p>
          <a:p>
            <a:pPr lvl="1"/>
            <a:r>
              <a:rPr lang="en-US" dirty="0" smtClean="0"/>
              <a:t>Mobile applications(Android)</a:t>
            </a:r>
          </a:p>
          <a:p>
            <a:pPr lvl="1"/>
            <a:r>
              <a:rPr lang="en-US" dirty="0" smtClean="0"/>
              <a:t>Services for mobile, Internet and next generation networks</a:t>
            </a:r>
          </a:p>
          <a:p>
            <a:r>
              <a:rPr lang="en-US" dirty="0" smtClean="0"/>
              <a:t>Topics: social inclusion, educative mobile games, ambient assisted living, m-health applications</a:t>
            </a:r>
          </a:p>
          <a:p>
            <a:r>
              <a:rPr lang="en-US" dirty="0" smtClean="0"/>
              <a:t>Application of modern technologies</a:t>
            </a:r>
          </a:p>
          <a:p>
            <a:pPr lvl="1"/>
            <a:r>
              <a:rPr lang="en-US" dirty="0" smtClean="0"/>
              <a:t>Word Wide Web Consortium (W3C)</a:t>
            </a:r>
          </a:p>
          <a:p>
            <a:pPr lvl="1"/>
            <a:r>
              <a:rPr lang="en-US" dirty="0" smtClean="0"/>
              <a:t>Web Services Interoperability Organization (WS-I)</a:t>
            </a:r>
          </a:p>
          <a:p>
            <a:pPr lvl="1"/>
            <a:r>
              <a:rPr lang="en-US" dirty="0" smtClean="0"/>
              <a:t>Organization for the Advancement of Structural Information Standards (OASIS)</a:t>
            </a:r>
          </a:p>
          <a:p>
            <a:pPr lvl="1"/>
            <a:r>
              <a:rPr lang="en-US" dirty="0" smtClean="0"/>
              <a:t>....</a:t>
            </a:r>
          </a:p>
          <a:p>
            <a:r>
              <a:rPr lang="en-US" dirty="0" smtClean="0"/>
              <a:t>Experience software development lifecycle, </a:t>
            </a:r>
          </a:p>
          <a:p>
            <a:pPr>
              <a:buNone/>
            </a:pPr>
            <a:r>
              <a:rPr lang="en-US" dirty="0" smtClean="0"/>
              <a:t>	teamwork, software quality issues, etc.</a:t>
            </a:r>
          </a:p>
          <a:p>
            <a:r>
              <a:rPr lang="en-US" dirty="0" smtClean="0"/>
              <a:t>Use of open source IDE</a:t>
            </a:r>
          </a:p>
          <a:p>
            <a:pPr lvl="1"/>
            <a:r>
              <a:rPr lang="en-US" dirty="0" smtClean="0"/>
              <a:t>Eclipse, NetBeans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819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581400"/>
            <a:ext cx="642937" cy="84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703265"/>
            <a:ext cx="1143000" cy="10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5016-EDB7-447D-AC2F-5B4729A90178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Our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846320"/>
          </a:xfrm>
        </p:spPr>
        <p:txBody>
          <a:bodyPr/>
          <a:lstStyle/>
          <a:p>
            <a:r>
              <a:rPr lang="en-US" dirty="0" smtClean="0"/>
              <a:t>So far we have formal collaboration with</a:t>
            </a:r>
          </a:p>
          <a:p>
            <a:pPr lvl="1"/>
            <a:r>
              <a:rPr lang="en-US" dirty="0" smtClean="0"/>
              <a:t>Ericsson Nikola Tesla</a:t>
            </a:r>
          </a:p>
          <a:p>
            <a:pPr lvl="1"/>
            <a:r>
              <a:rPr lang="en-US" dirty="0" smtClean="0"/>
              <a:t>Malardalen University, Sweden</a:t>
            </a:r>
          </a:p>
          <a:p>
            <a:pPr lvl="1"/>
            <a:r>
              <a:rPr lang="en-US" dirty="0" smtClean="0"/>
              <a:t>Faculty of electrical engineering and computing, University of Zagreb</a:t>
            </a:r>
          </a:p>
        </p:txBody>
      </p:sp>
      <p:pic>
        <p:nvPicPr>
          <p:cNvPr id="1026" name="Picture 2" descr="http://www.seiplab.riteh.uniri.hr/wp-content/uploads/2011/11/fer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343400"/>
            <a:ext cx="914400" cy="1371600"/>
          </a:xfrm>
          <a:prstGeom prst="rect">
            <a:avLst/>
          </a:prstGeom>
          <a:noFill/>
        </p:spPr>
      </p:pic>
      <p:pic>
        <p:nvPicPr>
          <p:cNvPr id="1028" name="Picture 4" descr="http://www.seiplab.riteh.uniri.hr/wp-content/uploads/2011/11/Malardalen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2457450" cy="1343026"/>
          </a:xfrm>
          <a:prstGeom prst="rect">
            <a:avLst/>
          </a:prstGeom>
          <a:noFill/>
        </p:spPr>
      </p:pic>
      <p:pic>
        <p:nvPicPr>
          <p:cNvPr id="1030" name="Picture 6" descr="http://www.seiplab.riteh.uniri.hr/wp-content/uploads/2011/11/ERICSSON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343400"/>
            <a:ext cx="1228725" cy="153118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FE3D-E1CB-4E1D-9A9A-999303A9D5D0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 - Summer camp industry collaboration</a:t>
            </a:r>
            <a:endParaRPr lang="en-US" dirty="0"/>
          </a:p>
        </p:txBody>
      </p:sp>
      <p:pic>
        <p:nvPicPr>
          <p:cNvPr id="7" name="Picture 6" descr="P101000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4571999" cy="3429000"/>
          </a:xfrm>
          <a:prstGeom prst="rect">
            <a:avLst/>
          </a:prstGeom>
        </p:spPr>
      </p:pic>
      <p:pic>
        <p:nvPicPr>
          <p:cNvPr id="6" name="Picture 5" descr="Ispred_Ericssona_u_Z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733800"/>
            <a:ext cx="3897039" cy="2922779"/>
          </a:xfrm>
          <a:prstGeom prst="rect">
            <a:avLst/>
          </a:prstGeom>
        </p:spPr>
      </p:pic>
      <p:pic>
        <p:nvPicPr>
          <p:cNvPr id="5" name="Content Placeholder 4" descr="Certifika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5168902" y="1917700"/>
            <a:ext cx="3149598" cy="2362199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1878-F4CC-4F62-ACCA-DBC56529B9FA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Questions?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080-BA40-45C7-80D6-C2DC7D8127DC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pic>
        <p:nvPicPr>
          <p:cNvPr id="29701" name="Picture 5" descr="C:\Users\tiki\AppData\Local\Microsoft\Windows\Temporary Internet Files\Content.IE5\BTRCNZWA\MM90017814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3162300" cy="3478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772400" cy="1470025"/>
          </a:xfrm>
        </p:spPr>
        <p:txBody>
          <a:bodyPr/>
          <a:lstStyle/>
          <a:p>
            <a:r>
              <a:rPr lang="hr-HR" dirty="0" smtClean="0"/>
              <a:t>Who are we?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6D-1EE3-4199-AADD-A774652BB0AF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pic>
        <p:nvPicPr>
          <p:cNvPr id="15363" name="Picture 3" descr="D:\My Pictures\Fax\Riteh_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40899"/>
            <a:ext cx="7772400" cy="3083701"/>
          </a:xfrm>
          <a:prstGeom prst="rect">
            <a:avLst/>
          </a:prstGeom>
          <a:noFill/>
        </p:spPr>
      </p:pic>
      <p:pic>
        <p:nvPicPr>
          <p:cNvPr id="12" name="Picture 2" descr="http://www.riteh.uniri.hr/images/logo_e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572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Faculty of engineering</a:t>
            </a:r>
            <a:br>
              <a:rPr lang="hr-HR" dirty="0" smtClean="0"/>
            </a:br>
            <a:r>
              <a:rPr lang="hr-HR" dirty="0" smtClean="0"/>
              <a:t>university of rijeka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1960. Faculty of Mechanical Engineering</a:t>
            </a:r>
          </a:p>
          <a:p>
            <a:r>
              <a:rPr lang="en-US" dirty="0" smtClean="0"/>
              <a:t>1969. Faculty of Mechanical Engineering and Naval Architecture</a:t>
            </a:r>
          </a:p>
          <a:p>
            <a:r>
              <a:rPr lang="en-US" dirty="0" smtClean="0"/>
              <a:t>1973. Faculty of Engineering </a:t>
            </a:r>
          </a:p>
          <a:p>
            <a:r>
              <a:rPr lang="en-US" dirty="0" smtClean="0"/>
              <a:t>Study programmes @ Faculty of Engineering</a:t>
            </a:r>
          </a:p>
          <a:p>
            <a:pPr lvl="1"/>
            <a:r>
              <a:rPr lang="en-US" dirty="0" smtClean="0"/>
              <a:t>Mechanical Eng. (Bachelor’s and Master’s degree)</a:t>
            </a:r>
          </a:p>
          <a:p>
            <a:pPr lvl="1"/>
            <a:r>
              <a:rPr lang="en-US" dirty="0" smtClean="0"/>
              <a:t>Naval Eng. (Bachelor’s and Master’s degree)</a:t>
            </a:r>
          </a:p>
          <a:p>
            <a:pPr lvl="1"/>
            <a:r>
              <a:rPr lang="en-US" dirty="0" smtClean="0"/>
              <a:t>Electrical Eng. (Bachelor’s and Master’s degree)</a:t>
            </a:r>
          </a:p>
          <a:p>
            <a:pPr lvl="1"/>
            <a:r>
              <a:rPr lang="en-US" dirty="0" smtClean="0"/>
              <a:t>Computer Science </a:t>
            </a:r>
          </a:p>
          <a:p>
            <a:pPr lvl="2"/>
            <a:r>
              <a:rPr lang="en-US" dirty="0" smtClean="0"/>
              <a:t>2007 Bachelor's degree </a:t>
            </a:r>
          </a:p>
          <a:p>
            <a:pPr lvl="2"/>
            <a:r>
              <a:rPr lang="en-US" dirty="0" smtClean="0"/>
              <a:t>2011 Master’s degree</a:t>
            </a:r>
          </a:p>
          <a:p>
            <a:pPr lvl="1"/>
            <a:r>
              <a:rPr lang="en-US" dirty="0" smtClean="0"/>
              <a:t>Doctor degree in Engineering Sciences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A88D-08D2-4468-9361-4A711CA9C0C6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Students and perspective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Mostly from </a:t>
            </a:r>
            <a:r>
              <a:rPr lang="en-US" b="1" dirty="0" smtClean="0"/>
              <a:t>North-Adriatic </a:t>
            </a:r>
            <a:r>
              <a:rPr lang="en-US" dirty="0" smtClean="0"/>
              <a:t>counties</a:t>
            </a:r>
          </a:p>
          <a:p>
            <a:r>
              <a:rPr lang="en-US" dirty="0" smtClean="0"/>
              <a:t>Around ten thousands of economy </a:t>
            </a:r>
          </a:p>
          <a:p>
            <a:pPr>
              <a:buNone/>
            </a:pPr>
            <a:r>
              <a:rPr lang="en-US" dirty="0" smtClean="0"/>
              <a:t>   and other subjects faced with </a:t>
            </a:r>
          </a:p>
          <a:p>
            <a:pPr>
              <a:buNone/>
            </a:pPr>
            <a:r>
              <a:rPr lang="en-US" dirty="0" smtClean="0"/>
              <a:t>   clear necessity of employing </a:t>
            </a:r>
          </a:p>
          <a:p>
            <a:pPr>
              <a:buNone/>
            </a:pPr>
            <a:r>
              <a:rPr lang="en-US" dirty="0" smtClean="0"/>
              <a:t>   information, communication</a:t>
            </a:r>
          </a:p>
          <a:p>
            <a:pPr>
              <a:buNone/>
            </a:pPr>
            <a:r>
              <a:rPr lang="en-US" dirty="0" smtClean="0"/>
              <a:t>   and computer educated personnel</a:t>
            </a:r>
          </a:p>
          <a:p>
            <a:r>
              <a:rPr lang="en-US" dirty="0" smtClean="0"/>
              <a:t>Global need for ICT educated </a:t>
            </a:r>
          </a:p>
          <a:p>
            <a:pPr>
              <a:buNone/>
            </a:pPr>
            <a:r>
              <a:rPr lang="en-US" dirty="0" smtClean="0"/>
              <a:t>   personnel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080-BA40-45C7-80D6-C2DC7D8127DC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pic>
        <p:nvPicPr>
          <p:cNvPr id="26626" name="Picture 2" descr="http://www.camping.hr/sadrzaj/galerija/croatia-map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09800"/>
            <a:ext cx="2113981" cy="1865819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19800" y="2514600"/>
            <a:ext cx="1143000" cy="990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of department of computer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Research Groups: </a:t>
            </a:r>
          </a:p>
          <a:p>
            <a:pPr lvl="1"/>
            <a:r>
              <a:rPr lang="en-US" dirty="0" smtClean="0"/>
              <a:t>Communication Systems Group</a:t>
            </a:r>
          </a:p>
          <a:p>
            <a:pPr lvl="1"/>
            <a:r>
              <a:rPr lang="en-US" dirty="0" smtClean="0"/>
              <a:t>Intelligent Computing Systems Group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Software Engineering Group</a:t>
            </a:r>
          </a:p>
          <a:p>
            <a:r>
              <a:rPr lang="en-US" dirty="0" smtClean="0"/>
              <a:t>Laboratories: </a:t>
            </a:r>
          </a:p>
          <a:p>
            <a:pPr lvl="1"/>
            <a:r>
              <a:rPr lang="en-US" dirty="0" smtClean="0"/>
              <a:t>Artificial Perception and Autonomous Systems Lab</a:t>
            </a:r>
          </a:p>
          <a:p>
            <a:pPr lvl="1"/>
            <a:r>
              <a:rPr lang="en-US" dirty="0" smtClean="0"/>
              <a:t>Communications and Network Systems Lab</a:t>
            </a:r>
          </a:p>
          <a:p>
            <a:pPr lvl="1"/>
            <a:r>
              <a:rPr lang="en-US" dirty="0" smtClean="0"/>
              <a:t>Laboratory for Applications of Information Technologies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Software Engineering and Information Processing Lab (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SEIP Lab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080-BA40-45C7-80D6-C2DC7D8127DC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Autofit/>
          </a:bodyPr>
          <a:lstStyle/>
          <a:p>
            <a:r>
              <a:rPr lang="hr-HR" sz="3200" i="1" dirty="0" smtClean="0"/>
              <a:t>Software engineering and </a:t>
            </a:r>
            <a:br>
              <a:rPr lang="hr-HR" sz="3200" i="1" dirty="0" smtClean="0"/>
            </a:br>
            <a:r>
              <a:rPr lang="hr-HR" sz="3200" i="1" dirty="0" smtClean="0"/>
              <a:t>information processing Lab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What should be the main goals for SE Laboratory?</a:t>
            </a:r>
          </a:p>
          <a:p>
            <a:r>
              <a:rPr lang="hr-HR" dirty="0" smtClean="0"/>
              <a:t>Our Mission i</a:t>
            </a:r>
            <a:r>
              <a:rPr lang="en-US" dirty="0" smtClean="0"/>
              <a:t>s </a:t>
            </a:r>
            <a:endParaRPr lang="hr-HR" dirty="0" smtClean="0"/>
          </a:p>
          <a:p>
            <a:pPr lvl="1"/>
            <a:r>
              <a:rPr lang="en-US" dirty="0" smtClean="0"/>
              <a:t>the synergy of research and education in the field of software engineering and information processing. </a:t>
            </a:r>
            <a:endParaRPr lang="hr-HR" dirty="0" smtClean="0"/>
          </a:p>
          <a:p>
            <a:pPr lvl="1"/>
            <a:r>
              <a:rPr lang="hr-HR" dirty="0" smtClean="0"/>
              <a:t>t</a:t>
            </a:r>
            <a:r>
              <a:rPr lang="en-US" dirty="0" smtClean="0"/>
              <a:t>he research motivated by the collaboration with other research groups and the real problems and needs through the collaboration projects with industry partners</a:t>
            </a:r>
            <a:endParaRPr lang="hr-HR" dirty="0" smtClean="0"/>
          </a:p>
          <a:p>
            <a:pPr lvl="1"/>
            <a:r>
              <a:rPr lang="en-US" dirty="0" smtClean="0"/>
              <a:t>Providing practical experience and challenges, these collaboration projects with industry strongly support the education of young scientists and professionals in the field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9191-35D7-4E00-B01A-01F55AAF77A5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5400000">
            <a:off x="6035910" y="3064110"/>
            <a:ext cx="4267200" cy="1948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hr-HR" b="1" i="1" dirty="0" smtClean="0">
                <a:solidFill>
                  <a:schemeClr val="tx1"/>
                </a:solidFill>
              </a:rPr>
              <a:t>Collaborator institutions</a:t>
            </a:r>
          </a:p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10" name="Rounded Rectangle 9"/>
          <p:cNvSpPr/>
          <p:nvPr/>
        </p:nvSpPr>
        <p:spPr>
          <a:xfrm>
            <a:off x="7423620" y="2971800"/>
            <a:ext cx="1512168" cy="5350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Mälardalen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University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23620" y="3657600"/>
            <a:ext cx="1512168" cy="5350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University</a:t>
            </a:r>
            <a:r>
              <a:rPr lang="hr-HR" dirty="0" smtClean="0">
                <a:solidFill>
                  <a:schemeClr val="tx1"/>
                </a:solidFill>
              </a:rPr>
              <a:t> of Zageb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91400" y="4419600"/>
            <a:ext cx="1512168" cy="535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Ericsson Nikola Tesla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Organization of seip lab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543800" cy="500793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0" y="6618421"/>
            <a:ext cx="2002464" cy="237881"/>
          </a:xfrm>
        </p:spPr>
        <p:txBody>
          <a:bodyPr/>
          <a:lstStyle/>
          <a:p>
            <a:fld id="{02B22080-BA40-45C7-80D6-C2DC7D8127DC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64" y="6618339"/>
            <a:ext cx="3657600" cy="239661"/>
          </a:xfrm>
        </p:spPr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-4436" y="6005454"/>
            <a:ext cx="24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73664" y="1671654"/>
            <a:ext cx="6634768" cy="4953000"/>
            <a:chOff x="0" y="1047935"/>
            <a:chExt cx="7128792" cy="5533868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047935"/>
              <a:ext cx="7056784" cy="55338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r-HR" sz="1600" b="1" i="1" dirty="0" smtClean="0">
                  <a:latin typeface="Arial" pitchFamily="34" charset="0"/>
                  <a:cs typeface="Arial" pitchFamily="34" charset="0"/>
                </a:rPr>
                <a:t>SEIP Lab</a:t>
              </a: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b="1" i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hr-H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3748" y="1210461"/>
              <a:ext cx="6605005" cy="9428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hr-HR" b="1" i="1" dirty="0" smtClean="0"/>
            </a:p>
            <a:p>
              <a:pPr algn="r"/>
              <a:r>
                <a:rPr lang="hr-HR" b="1" i="1" dirty="0" smtClean="0"/>
                <a:t>Researchers</a:t>
              </a:r>
            </a:p>
            <a:p>
              <a:pPr algn="ctr"/>
              <a:endParaRPr lang="hr-HR" b="1" i="1" dirty="0" smtClean="0"/>
            </a:p>
            <a:p>
              <a:pPr algn="ctr"/>
              <a:endParaRPr lang="hr-HR" dirty="0" smtClean="0"/>
            </a:p>
            <a:p>
              <a:pPr algn="ctr"/>
              <a:endParaRPr lang="hr-HR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2422" y="2273810"/>
              <a:ext cx="6793388" cy="32159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hr-HR" b="1" i="1" dirty="0" smtClean="0"/>
            </a:p>
            <a:p>
              <a:pPr algn="r"/>
              <a:r>
                <a:rPr lang="hr-HR" b="1" i="1" dirty="0" smtClean="0"/>
                <a:t>Students</a:t>
              </a:r>
            </a:p>
            <a:p>
              <a:pPr algn="ctr"/>
              <a:endParaRPr lang="hr-HR" b="1" i="1" dirty="0" smtClean="0"/>
            </a:p>
            <a:p>
              <a:pPr algn="ctr"/>
              <a:endParaRPr lang="hr-HR" b="1" i="1" dirty="0" smtClean="0"/>
            </a:p>
            <a:p>
              <a:pPr algn="ctr"/>
              <a:endParaRPr lang="hr-HR" dirty="0"/>
            </a:p>
            <a:p>
              <a:pPr algn="ctr"/>
              <a:endParaRPr lang="hr-HR" dirty="0" smtClean="0"/>
            </a:p>
            <a:p>
              <a:pPr algn="ctr"/>
              <a:endParaRPr lang="hr-HR" dirty="0"/>
            </a:p>
            <a:p>
              <a:pPr algn="ctr"/>
              <a:endParaRPr lang="hr-HR" dirty="0" smtClean="0"/>
            </a:p>
            <a:p>
              <a:pPr algn="ctr"/>
              <a:endParaRPr lang="hr-HR" dirty="0"/>
            </a:p>
            <a:p>
              <a:pPr algn="ctr"/>
              <a:endParaRPr lang="hr-HR" dirty="0" smtClean="0"/>
            </a:p>
            <a:p>
              <a:pPr algn="ctr"/>
              <a:endParaRPr lang="hr-HR" dirty="0"/>
            </a:p>
            <a:p>
              <a:pPr algn="ctr"/>
              <a:endParaRPr lang="hr-H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89584" y="4884377"/>
              <a:ext cx="1883097" cy="72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i="1" dirty="0" smtClean="0"/>
                <a:t>Undergraduate</a:t>
              </a:r>
            </a:p>
            <a:p>
              <a:pPr algn="r"/>
              <a:r>
                <a:rPr lang="hr-HR" i="1" dirty="0" smtClean="0"/>
                <a:t>students</a:t>
              </a:r>
              <a:endParaRPr lang="hr-HR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40708" y="3489405"/>
              <a:ext cx="1284802" cy="72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 smtClean="0"/>
                <a:t>Graduate</a:t>
              </a:r>
            </a:p>
            <a:p>
              <a:r>
                <a:rPr lang="hr-HR" i="1" dirty="0" smtClean="0"/>
                <a:t>students</a:t>
              </a:r>
              <a:endParaRPr lang="hr-HR" i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40900" y="4803185"/>
              <a:ext cx="1599609" cy="61206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Software engineering</a:t>
              </a:r>
              <a:endParaRPr lang="hr-H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727590" y="4280936"/>
              <a:ext cx="1080119" cy="68857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Summer camp</a:t>
              </a:r>
              <a:endParaRPr lang="hr-H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613505" y="3407295"/>
              <a:ext cx="1357952" cy="79599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Elective projects 1, 2</a:t>
              </a:r>
              <a:endParaRPr lang="hr-H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0900" y="3407294"/>
              <a:ext cx="1560022" cy="77246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Software engineering</a:t>
              </a:r>
            </a:p>
            <a:p>
              <a:pPr algn="ctr"/>
              <a:r>
                <a:rPr lang="hr-H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  <a:endParaRPr lang="hr-H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927203" y="3407294"/>
              <a:ext cx="1525702" cy="7390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Web application development</a:t>
              </a:r>
              <a:endParaRPr lang="hr-H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0" y="4745632"/>
              <a:ext cx="712879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3" idx="2"/>
              <a:endCxn id="20" idx="0"/>
            </p:cNvCxnSpPr>
            <p:nvPr/>
          </p:nvCxnSpPr>
          <p:spPr>
            <a:xfrm>
              <a:off x="1020912" y="4179762"/>
              <a:ext cx="19794" cy="6234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2940557" y="1543743"/>
              <a:ext cx="2087803" cy="60457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tx1"/>
                  </a:solidFill>
                </a:rPr>
                <a:t>Check</a:t>
              </a:r>
            </a:p>
            <a:p>
              <a:pPr algn="ctr"/>
              <a:r>
                <a:rPr lang="hr-HR" sz="1200" dirty="0" smtClean="0">
                  <a:solidFill>
                    <a:schemeClr val="tx1"/>
                  </a:solidFill>
                </a:rPr>
                <a:t>Validate results</a:t>
              </a:r>
              <a:endParaRPr lang="hr-HR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08660" y="1543743"/>
              <a:ext cx="1445402" cy="5880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tx1"/>
                  </a:solidFill>
                </a:rPr>
                <a:t>Act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Disseminate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8" idx="3"/>
              <a:endCxn id="29" idx="1"/>
            </p:cNvCxnSpPr>
            <p:nvPr/>
          </p:nvCxnSpPr>
          <p:spPr>
            <a:xfrm flipV="1">
              <a:off x="5028360" y="1837763"/>
              <a:ext cx="80300" cy="82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4998276" y="4203286"/>
              <a:ext cx="1224136" cy="68857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ERASMUS</a:t>
              </a:r>
            </a:p>
            <a:p>
              <a:pPr algn="ctr"/>
              <a:r>
                <a:rPr lang="hr-H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projects</a:t>
              </a:r>
              <a:endParaRPr lang="hr-H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0" y="3325182"/>
              <a:ext cx="712879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78608" y="2693120"/>
              <a:ext cx="1579600" cy="696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i="1" dirty="0" smtClean="0"/>
                <a:t>PhD students</a:t>
              </a:r>
              <a:endParaRPr lang="hr-HR" i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448271" y="2421959"/>
              <a:ext cx="2351818" cy="8211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Introduction to soft computing and applications </a:t>
              </a:r>
              <a:endParaRPr lang="hr-H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40900" y="1543743"/>
              <a:ext cx="1334554" cy="59237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tx1"/>
                  </a:solidFill>
                </a:rPr>
                <a:t>Plan</a:t>
              </a:r>
            </a:p>
            <a:p>
              <a:pPr algn="ctr"/>
              <a:r>
                <a:rPr lang="hr-HR" sz="1200" dirty="0" smtClean="0">
                  <a:solidFill>
                    <a:schemeClr val="tx1"/>
                  </a:solidFill>
                </a:rPr>
                <a:t>Experiment</a:t>
              </a:r>
              <a:endParaRPr lang="hr-HR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655754" y="1543743"/>
              <a:ext cx="1224136" cy="60457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tx1"/>
                  </a:solidFill>
                </a:rPr>
                <a:t>Do</a:t>
              </a:r>
            </a:p>
            <a:p>
              <a:pPr algn="ctr"/>
              <a:r>
                <a:rPr lang="hr-HR" sz="1200" dirty="0" smtClean="0">
                  <a:solidFill>
                    <a:schemeClr val="tx1"/>
                  </a:solidFill>
                </a:rPr>
                <a:t>Experiment</a:t>
              </a:r>
              <a:endParaRPr lang="hr-HR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Flowchart: Magnetic Disk 40"/>
          <p:cNvSpPr/>
          <p:nvPr/>
        </p:nvSpPr>
        <p:spPr>
          <a:xfrm>
            <a:off x="997582" y="5749583"/>
            <a:ext cx="2017854" cy="798871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Student projects</a:t>
            </a:r>
          </a:p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repository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42" name="Flowchart: Magnetic Disk 41"/>
          <p:cNvSpPr/>
          <p:nvPr/>
        </p:nvSpPr>
        <p:spPr>
          <a:xfrm>
            <a:off x="4269788" y="5753270"/>
            <a:ext cx="1793648" cy="71898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Industry projects</a:t>
            </a:r>
          </a:p>
          <a:p>
            <a:pPr algn="ctr"/>
            <a:r>
              <a:rPr lang="hr-HR" sz="1400" dirty="0" smtClean="0"/>
              <a:t>repository</a:t>
            </a:r>
            <a:endParaRPr lang="hr-HR" sz="14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173664" y="2738454"/>
            <a:ext cx="6760536" cy="474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73664" y="5710254"/>
            <a:ext cx="6836736" cy="474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781800" y="3048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interfaces</a:t>
            </a:r>
            <a:endParaRPr lang="hr-HR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7010400" y="1447800"/>
            <a:ext cx="0" cy="502920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086600" y="7620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81000" y="45720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courses</a:t>
            </a:r>
            <a:endParaRPr lang="hr-HR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143000" y="838200"/>
            <a:ext cx="12954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7239000" y="5105400"/>
            <a:ext cx="18288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Regional SMEs, goverment, etc.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SEIP Lab – Started in 2011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Knowledge based society is a society that creates, shares and uses knowledge for the prosperity and well-being of its people</a:t>
            </a:r>
          </a:p>
          <a:p>
            <a:r>
              <a:rPr lang="en-US" dirty="0" smtClean="0"/>
              <a:t>To be able to act in that manner we have to:</a:t>
            </a:r>
          </a:p>
          <a:p>
            <a:pPr lvl="1"/>
            <a:r>
              <a:rPr lang="en-US" dirty="0" smtClean="0"/>
              <a:t>Develop interfaces to </a:t>
            </a:r>
          </a:p>
          <a:p>
            <a:pPr lvl="2"/>
            <a:r>
              <a:rPr lang="en-US" dirty="0" smtClean="0"/>
              <a:t>Our collaborators</a:t>
            </a:r>
          </a:p>
          <a:p>
            <a:pPr lvl="2"/>
            <a:r>
              <a:rPr lang="en-US" dirty="0" smtClean="0"/>
              <a:t>Between researchers and students</a:t>
            </a:r>
          </a:p>
          <a:p>
            <a:pPr lvl="2"/>
            <a:r>
              <a:rPr lang="en-US" dirty="0" smtClean="0"/>
              <a:t>To repositories for systematic data collection</a:t>
            </a:r>
          </a:p>
          <a:p>
            <a:pPr lvl="1"/>
            <a:r>
              <a:rPr lang="en-US" dirty="0" smtClean="0"/>
              <a:t>Develop services for</a:t>
            </a:r>
          </a:p>
          <a:p>
            <a:pPr lvl="2"/>
            <a:r>
              <a:rPr lang="en-US" dirty="0" smtClean="0"/>
              <a:t>Research process (based on PDCA cycle)</a:t>
            </a:r>
          </a:p>
          <a:p>
            <a:pPr lvl="2"/>
            <a:r>
              <a:rPr lang="en-US" dirty="0" smtClean="0"/>
              <a:t>Education</a:t>
            </a:r>
          </a:p>
          <a:p>
            <a:pPr lvl="2"/>
            <a:r>
              <a:rPr lang="en-US" dirty="0" smtClean="0"/>
              <a:t>Industry </a:t>
            </a:r>
          </a:p>
          <a:p>
            <a:pPr lvl="1"/>
            <a:r>
              <a:rPr lang="en-US" dirty="0" smtClean="0"/>
              <a:t>Share team spirit and discuss ethical rules</a:t>
            </a:r>
          </a:p>
          <a:p>
            <a:pPr lvl="1"/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080-BA40-45C7-80D6-C2DC7D8127DC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OUR expertise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Leading software process improvements in global companies (Lean, Six Sigma, CMMI)</a:t>
            </a:r>
          </a:p>
          <a:p>
            <a:r>
              <a:rPr lang="en-US" dirty="0" smtClean="0"/>
              <a:t>Moving to global software development (processes and tools)</a:t>
            </a:r>
          </a:p>
          <a:p>
            <a:r>
              <a:rPr lang="en-US" dirty="0" smtClean="0"/>
              <a:t>Verification of complex systems (how to organize verification and correction process)</a:t>
            </a:r>
          </a:p>
          <a:p>
            <a:r>
              <a:rPr lang="en-US" dirty="0" smtClean="0"/>
              <a:t>Modeling of complex systems (developing system rules for the benefit of system evolution, maintain)</a:t>
            </a:r>
          </a:p>
          <a:p>
            <a:r>
              <a:rPr lang="en-US" dirty="0" smtClean="0"/>
              <a:t>Implementing reliability </a:t>
            </a:r>
          </a:p>
          <a:p>
            <a:r>
              <a:rPr lang="en-US" dirty="0" smtClean="0"/>
              <a:t>Next generation movement in networks and related technologies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080-BA40-45C7-80D6-C2DC7D8127DC}" type="datetime1">
              <a:rPr lang="en-US" smtClean="0"/>
              <a:pPr/>
              <a:t>9/8/2012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Assist. Prof. Tihana Galinac Grbac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1085</TotalTime>
  <Words>1081</Words>
  <Application>Microsoft Office PowerPoint</Application>
  <PresentationFormat>On-screen Show (4:3)</PresentationFormat>
  <Paragraphs>229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Towards the knowledge-based society @ SEIp Lab</vt:lpstr>
      <vt:lpstr>Who are we?</vt:lpstr>
      <vt:lpstr>Faculty of engineering university of rijeka</vt:lpstr>
      <vt:lpstr>Students and perspective</vt:lpstr>
      <vt:lpstr>Organization of department of computer Engineering</vt:lpstr>
      <vt:lpstr>Software engineering and  information processing Lab</vt:lpstr>
      <vt:lpstr>Organization of seip lab</vt:lpstr>
      <vt:lpstr>SEIP Lab – Started in 2011</vt:lpstr>
      <vt:lpstr>OUR expertise </vt:lpstr>
      <vt:lpstr>Research interests</vt:lpstr>
      <vt:lpstr>Our selected publications</vt:lpstr>
      <vt:lpstr>Student projects</vt:lpstr>
      <vt:lpstr>Our collaborators</vt:lpstr>
      <vt:lpstr>BEST Practice - Summer camp industry collaboration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smo mi?</dc:title>
  <dc:creator>Tiki</dc:creator>
  <cp:lastModifiedBy>tiki</cp:lastModifiedBy>
  <cp:revision>81</cp:revision>
  <dcterms:created xsi:type="dcterms:W3CDTF">2011-12-21T22:13:04Z</dcterms:created>
  <dcterms:modified xsi:type="dcterms:W3CDTF">2012-09-08T08:53:06Z</dcterms:modified>
</cp:coreProperties>
</file>